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0" r:id="rId6"/>
    <p:sldId id="295" r:id="rId7"/>
    <p:sldId id="263" r:id="rId8"/>
    <p:sldId id="301" r:id="rId9"/>
    <p:sldId id="266" r:id="rId10"/>
    <p:sldId id="265" r:id="rId11"/>
    <p:sldId id="270" r:id="rId12"/>
    <p:sldId id="272" r:id="rId13"/>
    <p:sldId id="275" r:id="rId14"/>
    <p:sldId id="276" r:id="rId15"/>
    <p:sldId id="279" r:id="rId16"/>
    <p:sldId id="280" r:id="rId17"/>
    <p:sldId id="281" r:id="rId18"/>
    <p:sldId id="283" r:id="rId19"/>
    <p:sldId id="284" r:id="rId20"/>
    <p:sldId id="286" r:id="rId21"/>
    <p:sldId id="303" r:id="rId22"/>
    <p:sldId id="287" r:id="rId23"/>
    <p:sldId id="293" r:id="rId24"/>
    <p:sldId id="289" r:id="rId25"/>
    <p:sldId id="300" r:id="rId26"/>
    <p:sldId id="26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D533CE3-1592-4619-9293-DA46B66CD63F}">
          <p14:sldIdLst>
            <p14:sldId id="258"/>
            <p14:sldId id="260"/>
            <p14:sldId id="295"/>
            <p14:sldId id="263"/>
            <p14:sldId id="301"/>
            <p14:sldId id="266"/>
            <p14:sldId id="265"/>
            <p14:sldId id="270"/>
            <p14:sldId id="272"/>
            <p14:sldId id="275"/>
            <p14:sldId id="276"/>
            <p14:sldId id="279"/>
            <p14:sldId id="280"/>
            <p14:sldId id="281"/>
            <p14:sldId id="283"/>
            <p14:sldId id="284"/>
            <p14:sldId id="286"/>
            <p14:sldId id="303"/>
            <p14:sldId id="287"/>
            <p14:sldId id="293"/>
            <p14:sldId id="289"/>
            <p14:sldId id="30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1F05-9B83-DF4E-A18A-041AEC7EC08F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3CA3-4D2E-7A4B-9653-4982E78832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.9 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40741" y="1128888"/>
            <a:ext cx="7309555" cy="9572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HERZIENE WONINGWET</a:t>
            </a:r>
            <a:endParaRPr lang="en-US" sz="4000" b="1" dirty="0">
              <a:solidFill>
                <a:srgbClr val="000000"/>
              </a:solidFill>
              <a:latin typeface="Arial" charset="0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13184" y="1928519"/>
            <a:ext cx="5027319" cy="71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DAEB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4876" y="791309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/>
              <a:t>Doelgroep</a:t>
            </a:r>
          </a:p>
          <a:p>
            <a:pPr lvl="1"/>
            <a:r>
              <a:rPr lang="nl-NL" sz="1200" dirty="0"/>
              <a:t>Huishoudens tot € 34.911 (80%) en € 38.950 (10%)</a:t>
            </a:r>
          </a:p>
          <a:p>
            <a:pPr lvl="1"/>
            <a:r>
              <a:rPr lang="nl-NL" sz="1200" dirty="0"/>
              <a:t>Zorgindicatie voor verblijf, ADL-assistentie of 10u zorg p/</a:t>
            </a:r>
            <a:r>
              <a:rPr lang="nl-NL" sz="1200" dirty="0" err="1"/>
              <a:t>wk</a:t>
            </a:r>
            <a:r>
              <a:rPr lang="nl-NL" sz="1200" dirty="0"/>
              <a:t> min. 1 </a:t>
            </a:r>
            <a:r>
              <a:rPr lang="nl-NL" sz="1200" dirty="0" err="1"/>
              <a:t>jr</a:t>
            </a:r>
            <a:endParaRPr lang="nl-NL" sz="1200" dirty="0"/>
          </a:p>
          <a:p>
            <a:pPr lvl="1"/>
            <a:r>
              <a:rPr lang="nl-NL" sz="1200" dirty="0"/>
              <a:t>Studenten </a:t>
            </a:r>
          </a:p>
          <a:p>
            <a:r>
              <a:rPr lang="nl-NL" sz="1600" dirty="0"/>
              <a:t>Woningen</a:t>
            </a:r>
          </a:p>
          <a:p>
            <a:pPr lvl="1"/>
            <a:r>
              <a:rPr lang="nl-NL" sz="1200" dirty="0"/>
              <a:t>Gereguleerde huurovereenkomsten en huurprijs onder € 710,68</a:t>
            </a:r>
          </a:p>
          <a:p>
            <a:r>
              <a:rPr lang="nl-NL" sz="1600" dirty="0"/>
              <a:t>Maatschappelijk vastgoed</a:t>
            </a:r>
          </a:p>
          <a:p>
            <a:pPr lvl="1"/>
            <a:r>
              <a:rPr lang="nl-NL" sz="1200" dirty="0"/>
              <a:t>Bestaand mag blijven</a:t>
            </a:r>
          </a:p>
          <a:p>
            <a:pPr lvl="1"/>
            <a:r>
              <a:rPr lang="nl-NL" sz="1200" dirty="0"/>
              <a:t>Uitgangspunten voor nieuw</a:t>
            </a:r>
          </a:p>
          <a:p>
            <a:r>
              <a:rPr lang="nl-NL" sz="1600" dirty="0"/>
              <a:t>Bedrijfsmatig vastgoed</a:t>
            </a:r>
          </a:p>
          <a:p>
            <a:pPr lvl="1"/>
            <a:r>
              <a:rPr lang="nl-NL" sz="1200" dirty="0"/>
              <a:t>Uitgangspunten maatschappelijk vastgoed</a:t>
            </a:r>
          </a:p>
          <a:p>
            <a:r>
              <a:rPr lang="nl-NL" sz="1600" dirty="0"/>
              <a:t>Leefbaarheid</a:t>
            </a:r>
          </a:p>
          <a:p>
            <a:r>
              <a:rPr lang="nl-NL" sz="1600" dirty="0"/>
              <a:t>Diensten</a:t>
            </a:r>
          </a:p>
          <a:p>
            <a:pPr lvl="1"/>
            <a:r>
              <a:rPr lang="nl-NL" sz="1200" dirty="0"/>
              <a:t>In werkgebied wat niet primair voor anderen is</a:t>
            </a: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95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Niet-DAEB 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31570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Doelgroep</a:t>
            </a:r>
          </a:p>
          <a:p>
            <a:pPr lvl="1"/>
            <a:r>
              <a:rPr lang="nl-NL" sz="1800" dirty="0"/>
              <a:t>Onbeperkt</a:t>
            </a:r>
          </a:p>
          <a:p>
            <a:r>
              <a:rPr lang="nl-NL" sz="2000" dirty="0"/>
              <a:t>Woningen</a:t>
            </a:r>
          </a:p>
          <a:p>
            <a:pPr lvl="1"/>
            <a:r>
              <a:rPr lang="nl-NL" sz="1800" dirty="0"/>
              <a:t>Geliberaliseerde woningen (&gt; € 710,68)</a:t>
            </a:r>
          </a:p>
          <a:p>
            <a:r>
              <a:rPr lang="nl-NL" sz="2000" dirty="0"/>
              <a:t>Bedrijfsmatig vastgoed (incl. maatschappelijk)</a:t>
            </a:r>
          </a:p>
          <a:p>
            <a:pPr lvl="1"/>
            <a:r>
              <a:rPr lang="nl-NL" sz="1800" dirty="0"/>
              <a:t>Uitgangspunten</a:t>
            </a:r>
          </a:p>
          <a:p>
            <a:r>
              <a:rPr lang="nl-NL" sz="2000" dirty="0"/>
              <a:t>Financiering</a:t>
            </a:r>
          </a:p>
          <a:p>
            <a:pPr lvl="1"/>
            <a:r>
              <a:rPr lang="nl-NL" sz="1800" dirty="0"/>
              <a:t>Extern en zelfstandig, zeer beperkt intern</a:t>
            </a:r>
          </a:p>
          <a:p>
            <a:r>
              <a:rPr lang="nl-NL" sz="2000" dirty="0"/>
              <a:t>Goedkeuring </a:t>
            </a: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35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Leefbaarheid/maatschappelijk vastgoed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546" y="1279281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Investeren in leefbaarheid wordt beperkt. Enkel voor eigen huurders en directe nabijheid woongelegenheden</a:t>
            </a:r>
          </a:p>
          <a:p>
            <a:r>
              <a:rPr lang="nl-NL" sz="2800" dirty="0"/>
              <a:t>Initiatieven gemeente en huurders kunnen proportioneel worden ondersteund. Sponsoring verboden</a:t>
            </a:r>
          </a:p>
          <a:p>
            <a:r>
              <a:rPr lang="nl-NL" sz="2800" dirty="0"/>
              <a:t>Leefbaarheidsuitgaven max. €125 per DAEB-woning</a:t>
            </a:r>
          </a:p>
          <a:p>
            <a:r>
              <a:rPr lang="nl-NL" sz="2800" dirty="0"/>
              <a:t>Bestaand maatschappelijk vastgoed is DAEB, nieuwbouw grotendeels niet-DAEB</a:t>
            </a:r>
          </a:p>
          <a:p>
            <a:r>
              <a:rPr lang="nl-NL" sz="2800" dirty="0"/>
              <a:t>10% van maatschappelijk vastgoed mag commerciële bestemming krijgen. Verzorgingshuizen tijdelijk 25%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Leefbaarheid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859248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/>
              <a:t>Toegestaan is:</a:t>
            </a:r>
          </a:p>
          <a:p>
            <a:pPr lvl="1"/>
            <a:r>
              <a:rPr lang="nl-NL" sz="1600" dirty="0"/>
              <a:t>Huurders en directe nabijheid woongelegenheden proportioneel</a:t>
            </a:r>
          </a:p>
          <a:p>
            <a:pPr lvl="1"/>
            <a:r>
              <a:rPr lang="nl-NL" sz="1600" dirty="0"/>
              <a:t>Woonmaatschappelijk werk, incl. bijdrage problemen achter voordeur</a:t>
            </a:r>
          </a:p>
          <a:p>
            <a:pPr lvl="1"/>
            <a:r>
              <a:rPr lang="nl-NL" sz="1600" dirty="0"/>
              <a:t>Aanleg/onderhoud kleinschalig infrastructuur nabij woongelegenheden</a:t>
            </a:r>
          </a:p>
          <a:p>
            <a:pPr lvl="1"/>
            <a:r>
              <a:rPr lang="nl-NL" sz="1600" dirty="0"/>
              <a:t>Plannen ter bevordering schone woonomgeving, voorkomen overlast en bevorderen veiligheid.</a:t>
            </a:r>
          </a:p>
          <a:p>
            <a:r>
              <a:rPr lang="nl-NL" sz="1600" dirty="0"/>
              <a:t>Geen sponsoring, behoudens lopende contracten</a:t>
            </a:r>
          </a:p>
          <a:p>
            <a:r>
              <a:rPr lang="nl-NL" sz="1600" dirty="0"/>
              <a:t>Budget: max. € 125,- per DAEB-woning</a:t>
            </a:r>
          </a:p>
          <a:p>
            <a:r>
              <a:rPr lang="nl-NL" sz="1600" dirty="0" smtClean="0"/>
              <a:t>Stadlander ca. € 1,2 miljoen. </a:t>
            </a:r>
            <a:r>
              <a:rPr lang="nl-NL" sz="1600" dirty="0"/>
              <a:t>Dat is </a:t>
            </a:r>
            <a:r>
              <a:rPr lang="nl-NL" sz="1600" dirty="0" smtClean="0"/>
              <a:t>(1.200.000 </a:t>
            </a:r>
            <a:r>
              <a:rPr lang="nl-NL" sz="1600" dirty="0"/>
              <a:t>: </a:t>
            </a:r>
            <a:r>
              <a:rPr lang="nl-NL" sz="1600" dirty="0" smtClean="0"/>
              <a:t>14.500 </a:t>
            </a:r>
            <a:r>
              <a:rPr lang="nl-NL" sz="1600" dirty="0"/>
              <a:t>=) </a:t>
            </a:r>
            <a:r>
              <a:rPr lang="nl-NL" sz="1600" dirty="0" smtClean="0"/>
              <a:t>€82,75 </a:t>
            </a:r>
            <a:r>
              <a:rPr lang="nl-NL" sz="1600" dirty="0"/>
              <a:t>per woning</a:t>
            </a:r>
            <a:r>
              <a:rPr lang="nl-NL" sz="1600" dirty="0" smtClean="0"/>
              <a:t>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Jaarverslaggeving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546" y="992654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Vanaf verslagjaar 2016 dient jaarverslag op alle onderdelen voor 1 mei te zijn vastgesteld</a:t>
            </a:r>
          </a:p>
          <a:p>
            <a:pPr lvl="1"/>
            <a:r>
              <a:rPr lang="nl-NL" sz="1600" dirty="0"/>
              <a:t>Interne procesgang daarop aanpassen</a:t>
            </a:r>
          </a:p>
          <a:p>
            <a:r>
              <a:rPr lang="nl-NL" sz="1800" dirty="0"/>
              <a:t>Gescheiden vastlegging over DAEB en niet-DAEB</a:t>
            </a:r>
          </a:p>
          <a:p>
            <a:r>
              <a:rPr lang="nl-NL" sz="1800" dirty="0"/>
              <a:t>Aan DVI/DPI zullen nieuwe elementen voortkomend uit nieuwe regelgeving worden gevoegd. Zoals:</a:t>
            </a:r>
          </a:p>
          <a:p>
            <a:pPr lvl="1"/>
            <a:r>
              <a:rPr lang="nl-NL" sz="1600" dirty="0"/>
              <a:t>Passend toewijzen (en nieuwe toewijzingsnorm)</a:t>
            </a:r>
          </a:p>
          <a:p>
            <a:pPr lvl="1"/>
            <a:r>
              <a:rPr lang="nl-NL" sz="1600" dirty="0"/>
              <a:t>Nieuwe toewijzingsnorm (80/10/10)</a:t>
            </a:r>
          </a:p>
          <a:p>
            <a:pPr lvl="1"/>
            <a:r>
              <a:rPr lang="nl-NL" sz="1600" dirty="0"/>
              <a:t>Beleggingen</a:t>
            </a:r>
          </a:p>
          <a:p>
            <a:pPr lvl="1"/>
            <a:r>
              <a:rPr lang="nl-NL" sz="1600" dirty="0"/>
              <a:t>Marktwaarde in verhuurde staat</a:t>
            </a:r>
          </a:p>
          <a:p>
            <a:r>
              <a:rPr lang="nl-NL" sz="1600" dirty="0"/>
              <a:t>15 dec dient DPI verzonden te worden</a:t>
            </a: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Marktwaarde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143000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Verplicht om in jaarrekening te gaan waarderen op marktwaarde in verhuurde staat:</a:t>
            </a:r>
          </a:p>
          <a:p>
            <a:pPr lvl="1"/>
            <a:r>
              <a:rPr lang="nl-NL" sz="1800" dirty="0"/>
              <a:t>Waarderingshandboek beschikbaar.  Keuze tussen basis- en </a:t>
            </a:r>
            <a:r>
              <a:rPr lang="nl-NL" sz="1800" dirty="0" err="1"/>
              <a:t>fullvariant</a:t>
            </a:r>
            <a:endParaRPr lang="nl-NL" sz="1800" dirty="0"/>
          </a:p>
          <a:p>
            <a:pPr lvl="1"/>
            <a:r>
              <a:rPr lang="nl-NL" sz="1800" dirty="0"/>
              <a:t>Goede ordening basisgegevens nodig voor hanteren marktwaarde</a:t>
            </a:r>
          </a:p>
          <a:p>
            <a:pPr lvl="1"/>
            <a:r>
              <a:rPr lang="nl-NL" sz="1800" dirty="0"/>
              <a:t>Over 2015 al op die manier waarderen, want </a:t>
            </a:r>
            <a:r>
              <a:rPr lang="nl-NL" sz="1800" dirty="0" err="1" smtClean="0"/>
              <a:t>dVi</a:t>
            </a:r>
            <a:r>
              <a:rPr lang="nl-NL" sz="1800" dirty="0" smtClean="0"/>
              <a:t> </a:t>
            </a:r>
            <a:r>
              <a:rPr lang="nl-NL" sz="1800" dirty="0"/>
              <a:t>over 2015 vraagt om opgave marktwaarde in verhuurde staat</a:t>
            </a:r>
          </a:p>
          <a:p>
            <a:pPr lvl="1"/>
            <a:r>
              <a:rPr lang="nl-NL" sz="1800" dirty="0"/>
              <a:t>WSW blijft bedrijfswaarde hanteren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5961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Gemeenten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699871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/>
              <a:t>Aanbod doen op gemeentelijk volkshuisvestingsbeleid</a:t>
            </a:r>
          </a:p>
          <a:p>
            <a:pPr lvl="1"/>
            <a:r>
              <a:rPr lang="nl-NL" sz="1400" dirty="0"/>
              <a:t>Redelijkheid</a:t>
            </a:r>
          </a:p>
          <a:p>
            <a:pPr lvl="1"/>
            <a:r>
              <a:rPr lang="nl-NL" sz="1400" dirty="0"/>
              <a:t>&lt; 1 juli overzicht voorgenomen werkzaamheden 5 </a:t>
            </a:r>
            <a:r>
              <a:rPr lang="nl-NL" sz="1400" dirty="0" err="1"/>
              <a:t>jr</a:t>
            </a:r>
            <a:endParaRPr lang="nl-NL" sz="1400" dirty="0"/>
          </a:p>
          <a:p>
            <a:pPr lvl="1"/>
            <a:r>
              <a:rPr lang="nl-NL" sz="1400" dirty="0"/>
              <a:t>Uitzondering: 1 november 2015 opgave over 2016</a:t>
            </a:r>
          </a:p>
          <a:p>
            <a:pPr marL="358775" lvl="1" indent="-358775">
              <a:buFont typeface="Arial" pitchFamily="34" charset="0"/>
              <a:buChar char="•"/>
            </a:pPr>
            <a:r>
              <a:rPr lang="nl-NL" sz="1600" dirty="0"/>
              <a:t>Jaarlijks doet minister voor 1 juli (2015 voor 1 november) opgave van investeringscapaciteit van corporatie (ook aan gemeenten) </a:t>
            </a:r>
          </a:p>
          <a:p>
            <a:r>
              <a:rPr lang="nl-NL" sz="1600" dirty="0"/>
              <a:t>Mogelijkheid tot vorming woningmarktregio’s </a:t>
            </a:r>
          </a:p>
          <a:p>
            <a:r>
              <a:rPr lang="nl-NL" sz="1600" dirty="0"/>
              <a:t>Informatierecht</a:t>
            </a:r>
          </a:p>
          <a:p>
            <a:pPr lvl="1"/>
            <a:r>
              <a:rPr lang="nl-NL" sz="1400" dirty="0"/>
              <a:t>Meer mogelijkheden voor opvraag</a:t>
            </a:r>
          </a:p>
          <a:p>
            <a:r>
              <a:rPr lang="nl-NL" sz="1600" dirty="0"/>
              <a:t>Markttoets</a:t>
            </a:r>
          </a:p>
          <a:p>
            <a:r>
              <a:rPr lang="nl-NL" sz="1600" dirty="0"/>
              <a:t>Uiterlijk 15 december verzending </a:t>
            </a:r>
            <a:r>
              <a:rPr lang="nl-NL" sz="1600" dirty="0" err="1" smtClean="0"/>
              <a:t>dPi</a:t>
            </a:r>
            <a:r>
              <a:rPr lang="nl-NL" sz="1600" dirty="0" smtClean="0"/>
              <a:t> aan </a:t>
            </a:r>
            <a:r>
              <a:rPr lang="nl-NL" sz="1600" dirty="0"/>
              <a:t>gemeente, huurders en Minister.</a:t>
            </a:r>
          </a:p>
          <a:p>
            <a:r>
              <a:rPr lang="nl-NL" sz="1600" dirty="0"/>
              <a:t>Prestatieafspraken</a:t>
            </a:r>
          </a:p>
          <a:p>
            <a:pPr lvl="1"/>
            <a:r>
              <a:rPr lang="nl-NL" sz="1400" dirty="0"/>
              <a:t>Vastlegging bijdrage in redelijkheid</a:t>
            </a: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Prestatieafspraken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5573" y="1279281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Corporatie dient naar redelijkheid bij te dragen aan volkshuisvestingsbeleid in gemeente</a:t>
            </a:r>
          </a:p>
          <a:p>
            <a:pPr lvl="1"/>
            <a:r>
              <a:rPr lang="nl-NL" sz="2000" dirty="0"/>
              <a:t>Heeft gemeente woonvisie? Dan prestatieafspraken gemeente/huurder/corporatie verplicht</a:t>
            </a:r>
          </a:p>
          <a:p>
            <a:pPr lvl="1"/>
            <a:r>
              <a:rPr lang="nl-NL" sz="2000" dirty="0"/>
              <a:t>Geschillen kunnen dan worden voorgelegd aan AW</a:t>
            </a:r>
          </a:p>
          <a:p>
            <a:r>
              <a:rPr lang="nl-NL" sz="2400" dirty="0"/>
              <a:t>Ter voorbereiding prestatieafspraken informeert corporatie gemeente over:</a:t>
            </a:r>
          </a:p>
          <a:p>
            <a:pPr lvl="1"/>
            <a:r>
              <a:rPr lang="nl-NL" sz="2000" dirty="0"/>
              <a:t>‘indicatieve investeringscapaciteit’</a:t>
            </a:r>
          </a:p>
          <a:p>
            <a:pPr lvl="1"/>
            <a:r>
              <a:rPr lang="nl-NL" sz="2000" dirty="0"/>
              <a:t>voornemens verkopen, sloop, transformatie en nieuwbouw (jaarlijks voor 1 juli, in 2015 voor 1 november 2015</a:t>
            </a:r>
            <a:r>
              <a:rPr lang="nl-NL" sz="2000" dirty="0" smtClean="0"/>
              <a:t>)</a:t>
            </a:r>
          </a:p>
          <a:p>
            <a:pPr marL="914400" lvl="2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Prestatieafspraken (2)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5573" y="1279281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/>
              <a:t>Onderwerpen volgens AMvB: betaalbaarheid, bereikbaarheid, kwaliteit en duurzaamheid, huisvesting speciale doelgroepen, nieuwbouw (sociaal en commercieel), leefbaarheid en MOG, verkoop en liberalisatie</a:t>
            </a:r>
          </a:p>
          <a:p>
            <a:r>
              <a:rPr lang="nl-NL" sz="2400" dirty="0" smtClean="0"/>
              <a:t>Minister: De </a:t>
            </a:r>
            <a:r>
              <a:rPr lang="nl-NL" sz="2400" dirty="0"/>
              <a:t>thema’s die met voorrang aan de orde komen in de periode 2016 tot en met 2019 zijn: </a:t>
            </a:r>
          </a:p>
          <a:p>
            <a:pPr lvl="1"/>
            <a:r>
              <a:rPr lang="nl-NL" sz="2000" dirty="0" smtClean="0"/>
              <a:t>Betaalbaarheid </a:t>
            </a:r>
            <a:r>
              <a:rPr lang="nl-NL" sz="2000" dirty="0"/>
              <a:t>en beschikbaarheid voor de doelgroep ; </a:t>
            </a:r>
          </a:p>
          <a:p>
            <a:pPr lvl="1"/>
            <a:r>
              <a:rPr lang="nl-NL" sz="2000" dirty="0" smtClean="0"/>
              <a:t>Realiseren </a:t>
            </a:r>
            <a:r>
              <a:rPr lang="nl-NL" sz="2000" dirty="0"/>
              <a:t>van een energiezuinige sociale huurwoningvoorraad conform de afspraken in het Nationaal Energieakkoord en het Convenant Energiebesparing Huursector; </a:t>
            </a:r>
          </a:p>
          <a:p>
            <a:pPr lvl="1"/>
            <a:r>
              <a:rPr lang="nl-NL" sz="2000" dirty="0" smtClean="0"/>
              <a:t>Huisvesten </a:t>
            </a:r>
            <a:r>
              <a:rPr lang="nl-NL" sz="2000" dirty="0"/>
              <a:t>van urgente doelgroepen; </a:t>
            </a:r>
          </a:p>
          <a:p>
            <a:pPr lvl="1"/>
            <a:r>
              <a:rPr lang="nl-NL" sz="2000" dirty="0" smtClean="0"/>
              <a:t>Realiseren </a:t>
            </a:r>
            <a:r>
              <a:rPr lang="nl-NL" sz="2000" dirty="0"/>
              <a:t>van wonen met zorg en ouderenhuisvesting i.v.m. langer </a:t>
            </a:r>
            <a:r>
              <a:rPr lang="nl-NL" sz="2000" dirty="0" smtClean="0"/>
              <a:t>zelfstandig </a:t>
            </a:r>
            <a:r>
              <a:rPr lang="nl-NL" sz="2000" dirty="0"/>
              <a:t>wonen. </a:t>
            </a:r>
          </a:p>
          <a:p>
            <a:endParaRPr lang="nl-NL" sz="2400" dirty="0"/>
          </a:p>
          <a:p>
            <a:pPr marL="914400" lvl="2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839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300" y="-14035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Prestatieafspraken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6" y="649190"/>
            <a:ext cx="7350968" cy="42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671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 smtClean="0">
                <a:latin typeface="Arial" pitchFamily="34" charset="0"/>
                <a:cs typeface="Arial" pitchFamily="34" charset="0"/>
              </a:rPr>
              <a:t>Herziene</a:t>
            </a:r>
            <a:r>
              <a:rPr lang="nl-NL" sz="3600" b="1" dirty="0" smtClean="0">
                <a:latin typeface="Arial" pitchFamily="34" charset="0"/>
                <a:cs typeface="Arial" pitchFamily="34" charset="0"/>
              </a:rPr>
              <a:t> Woningwet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600201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Wet- en regelgeving</a:t>
            </a:r>
          </a:p>
          <a:p>
            <a:r>
              <a:rPr lang="nl-NL" sz="2800" dirty="0"/>
              <a:t>Per onderwerp</a:t>
            </a:r>
          </a:p>
          <a:p>
            <a:pPr lvl="1"/>
            <a:r>
              <a:rPr lang="nl-NL" sz="2400" dirty="0"/>
              <a:t>Algemeen</a:t>
            </a:r>
          </a:p>
          <a:p>
            <a:pPr lvl="1"/>
            <a:r>
              <a:rPr lang="nl-NL" sz="2400" dirty="0"/>
              <a:t>Voor </a:t>
            </a:r>
            <a:r>
              <a:rPr lang="nl-NL" sz="2400" dirty="0" smtClean="0"/>
              <a:t>Stadlander</a:t>
            </a:r>
            <a:endParaRPr lang="nl-N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20" y="1695622"/>
            <a:ext cx="3835188" cy="24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438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Huurdersvereniging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53408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Wijzigingen in </a:t>
            </a:r>
            <a:r>
              <a:rPr lang="nl-NL" sz="2000" dirty="0" smtClean="0"/>
              <a:t>Overlegwet</a:t>
            </a:r>
            <a:endParaRPr lang="nl-NL" sz="2000" dirty="0"/>
          </a:p>
          <a:p>
            <a:r>
              <a:rPr lang="nl-NL" sz="2000" dirty="0"/>
              <a:t>Benoeming min 1/3</a:t>
            </a:r>
            <a:r>
              <a:rPr lang="nl-NL" sz="2000" baseline="30000" dirty="0"/>
              <a:t>e</a:t>
            </a:r>
            <a:r>
              <a:rPr lang="nl-NL" sz="2000" dirty="0"/>
              <a:t> deel leden RvC</a:t>
            </a:r>
          </a:p>
          <a:p>
            <a:r>
              <a:rPr lang="nl-NL" sz="2000" dirty="0"/>
              <a:t>Recht op bijstand deskundigen / scholing</a:t>
            </a:r>
          </a:p>
          <a:p>
            <a:r>
              <a:rPr lang="nl-NL" sz="2000" dirty="0"/>
              <a:t>Bevoegd tot enquête (2:345 BW)</a:t>
            </a:r>
          </a:p>
          <a:p>
            <a:r>
              <a:rPr lang="nl-NL" sz="2000" dirty="0"/>
              <a:t>Recht op toezending / inzage documenten</a:t>
            </a:r>
          </a:p>
          <a:p>
            <a:pPr lvl="1"/>
            <a:r>
              <a:rPr lang="nl-NL" sz="1800" dirty="0"/>
              <a:t>Dubbelrol prestatieafspraken</a:t>
            </a:r>
          </a:p>
          <a:p>
            <a:r>
              <a:rPr lang="nl-NL" sz="1800" dirty="0" smtClean="0"/>
              <a:t>Stadlander</a:t>
            </a:r>
            <a:r>
              <a:rPr lang="nl-NL" sz="2000" dirty="0" smtClean="0"/>
              <a:t>: </a:t>
            </a:r>
            <a:r>
              <a:rPr lang="nl-NL" sz="2000" dirty="0"/>
              <a:t>aanpassen samenwerkingsovereenkomst en </a:t>
            </a:r>
            <a:r>
              <a:rPr lang="nl-NL" sz="2000" dirty="0" err="1"/>
              <a:t>budgetten</a:t>
            </a:r>
            <a:r>
              <a:rPr lang="nl-NL" sz="2000" dirty="0"/>
              <a:t> in begroting voor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59" y="9715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57" y="-671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Passend toewijzen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213340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Per 1 januari 2016 dient bij woningtoewijzing aan 95% van de huurtoeslaggerechtigden een woning onder de ‘aftoppingsgrens’ te worden aangeboden</a:t>
            </a:r>
          </a:p>
          <a:p>
            <a:pPr lvl="1"/>
            <a:r>
              <a:rPr lang="nl-NL" sz="1600" dirty="0"/>
              <a:t>Voor 1- en 2 persoonshuishoudens &lt; € 576,87</a:t>
            </a:r>
          </a:p>
          <a:p>
            <a:pPr lvl="1"/>
            <a:r>
              <a:rPr lang="nl-NL" sz="1600" dirty="0"/>
              <a:t>Voor huishoudens met 3 of meer personen &lt; € 618,24</a:t>
            </a:r>
          </a:p>
          <a:p>
            <a:pPr lvl="1"/>
            <a:r>
              <a:rPr lang="nl-NL" sz="1600" dirty="0" err="1"/>
              <a:t>Toetsinkomen</a:t>
            </a:r>
            <a:r>
              <a:rPr lang="nl-NL" sz="1600" dirty="0"/>
              <a:t> sluit aan bij EU-toewijzingsregels (IBRI-formulier)</a:t>
            </a:r>
          </a:p>
          <a:p>
            <a:pPr marL="457200" lvl="1" indent="0">
              <a:buNone/>
            </a:pPr>
            <a:endParaRPr lang="nl-NL" sz="1600" dirty="0"/>
          </a:p>
          <a:p>
            <a:r>
              <a:rPr lang="nl-NL" sz="1800" dirty="0"/>
              <a:t>90% toewijzingsregel verandert in ‘80/10/10’</a:t>
            </a:r>
          </a:p>
          <a:p>
            <a:pPr lvl="1"/>
            <a:r>
              <a:rPr lang="nl-NL" sz="1200" dirty="0"/>
              <a:t>80% onder € 34.911</a:t>
            </a:r>
          </a:p>
          <a:p>
            <a:pPr lvl="1"/>
            <a:r>
              <a:rPr lang="nl-NL" sz="1200" dirty="0"/>
              <a:t>10% </a:t>
            </a:r>
            <a:r>
              <a:rPr lang="nl-NL" sz="1200" dirty="0" smtClean="0"/>
              <a:t>boven € </a:t>
            </a:r>
            <a:r>
              <a:rPr lang="nl-NL" sz="1200" dirty="0"/>
              <a:t>34.911 </a:t>
            </a:r>
            <a:r>
              <a:rPr lang="nl-NL" sz="1200" dirty="0" smtClean="0"/>
              <a:t>en onder </a:t>
            </a:r>
            <a:r>
              <a:rPr lang="nl-NL" sz="1200" dirty="0"/>
              <a:t>€ 38.950</a:t>
            </a:r>
          </a:p>
          <a:p>
            <a:pPr lvl="1"/>
            <a:r>
              <a:rPr lang="nl-NL" sz="1200" dirty="0"/>
              <a:t>10% ‘vrij’ met voorrang voor </a:t>
            </a:r>
            <a:r>
              <a:rPr lang="nl-NL" sz="1200" dirty="0" err="1"/>
              <a:t>urgenten</a:t>
            </a:r>
            <a:r>
              <a:rPr lang="nl-NL" sz="1200" dirty="0"/>
              <a:t> cf. huisvestingsverordening.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17" y="1997611"/>
            <a:ext cx="2374637" cy="20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438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smtClean="0">
                <a:latin typeface="Arial" pitchFamily="34" charset="0"/>
                <a:cs typeface="Arial" pitchFamily="34" charset="0"/>
              </a:rPr>
              <a:t>Overig</a:t>
            </a:r>
            <a:endParaRPr lang="nl-NL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4537" y="880349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 smtClean="0"/>
          </a:p>
          <a:p>
            <a:r>
              <a:rPr lang="nl-NL" sz="1600" dirty="0" smtClean="0"/>
              <a:t>Visitatie </a:t>
            </a:r>
            <a:r>
              <a:rPr lang="nl-NL" sz="1600" dirty="0"/>
              <a:t>1x per 4 jaar</a:t>
            </a:r>
          </a:p>
          <a:p>
            <a:pPr lvl="1"/>
            <a:r>
              <a:rPr lang="nl-NL" sz="1400" dirty="0" smtClean="0"/>
              <a:t>Stadlander moet aanvraag doen in 2015</a:t>
            </a:r>
            <a:endParaRPr lang="nl-NL" sz="1400" dirty="0"/>
          </a:p>
          <a:p>
            <a:r>
              <a:rPr lang="nl-NL" sz="1600" dirty="0"/>
              <a:t>Huurprijsverhoging: percentage bij </a:t>
            </a:r>
            <a:r>
              <a:rPr lang="nl-NL" sz="1600" dirty="0" smtClean="0"/>
              <a:t>AMvB</a:t>
            </a:r>
          </a:p>
          <a:p>
            <a:pPr lvl="1"/>
            <a:r>
              <a:rPr lang="nl-NL" sz="1200" dirty="0" smtClean="0"/>
              <a:t>Huursombenadering met maximale huurverhoging</a:t>
            </a:r>
          </a:p>
          <a:p>
            <a:pPr lvl="1"/>
            <a:r>
              <a:rPr lang="nl-NL" sz="1200" dirty="0" smtClean="0"/>
              <a:t>Inkomensafhankelijke huurverhoging vanaf € 39.874</a:t>
            </a:r>
            <a:endParaRPr lang="nl-NL" sz="1200" dirty="0"/>
          </a:p>
          <a:p>
            <a:r>
              <a:rPr lang="nl-NL" sz="1600" dirty="0" smtClean="0"/>
              <a:t>Sloopreglement </a:t>
            </a:r>
            <a:r>
              <a:rPr lang="nl-NL" sz="1600" dirty="0"/>
              <a:t>en verhuiskostenreglement</a:t>
            </a:r>
          </a:p>
          <a:p>
            <a:pPr lvl="1"/>
            <a:r>
              <a:rPr lang="nl-NL" sz="1400" dirty="0"/>
              <a:t>Toets sociaal plan/werkblad onderhoud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38">
            <a:off x="5673076" y="880349"/>
            <a:ext cx="3013724" cy="291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9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9" name="Rectangle 3"/>
          <p:cNvSpPr>
            <a:spLocks/>
          </p:cNvSpPr>
          <p:nvPr/>
        </p:nvSpPr>
        <p:spPr bwMode="auto">
          <a:xfrm>
            <a:off x="832556" y="1482446"/>
            <a:ext cx="33819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673100"/>
            <a:r>
              <a:rPr lang="nl-NL" sz="4000" b="1" dirty="0" smtClean="0">
                <a:latin typeface="Arial" charset="0"/>
                <a:cs typeface="Arial" charset="0"/>
                <a:sym typeface="Arial" charset="0"/>
              </a:rPr>
              <a:t>Vragen ?</a:t>
            </a:r>
            <a:endParaRPr lang="nl-NL" sz="4000" b="1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20" y="571500"/>
            <a:ext cx="3514830" cy="295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671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Voorgeschiedenis </a:t>
            </a:r>
            <a:r>
              <a:rPr lang="nl-NL" sz="3600" b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nl-NL" sz="3600" b="1" dirty="0" err="1" smtClean="0">
                <a:latin typeface="Arial" pitchFamily="34" charset="0"/>
                <a:cs typeface="Arial" pitchFamily="34" charset="0"/>
              </a:rPr>
              <a:t>erziene</a:t>
            </a:r>
            <a:r>
              <a:rPr lang="nl-N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b="1" dirty="0" smtClean="0">
                <a:latin typeface="Arial" pitchFamily="34" charset="0"/>
                <a:cs typeface="Arial" pitchFamily="34" charset="0"/>
              </a:rPr>
              <a:t>Woningwet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600201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1" y="1271027"/>
            <a:ext cx="8780463" cy="246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4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1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Nu de uitvoering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227399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2400" dirty="0"/>
          </a:p>
        </p:txBody>
      </p:sp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1188000" y="1350000"/>
            <a:ext cx="7128000" cy="272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7800" indent="-177800" algn="l" defTabSz="914400" rtl="0" eaLnBrk="1" latinLnBrk="0" hangingPunct="1">
              <a:lnSpc>
                <a:spcPts val="1600"/>
              </a:lnSpc>
              <a:spcBef>
                <a:spcPts val="0"/>
              </a:spcBef>
              <a:buSzPct val="70000"/>
              <a:buFontTx/>
              <a:buBlip>
                <a:blip r:embed="rId3"/>
              </a:buBlip>
              <a:defRPr sz="1400" b="1" kern="120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54013" indent="-176213" algn="l" defTabSz="914400" rtl="0" eaLnBrk="1" latinLnBrk="0" hangingPunct="1">
              <a:lnSpc>
                <a:spcPts val="1600"/>
              </a:lnSpc>
              <a:spcBef>
                <a:spcPts val="0"/>
              </a:spcBef>
              <a:buSzPct val="70000"/>
              <a:buFontTx/>
              <a:buBlip>
                <a:blip r:embed="rId3"/>
              </a:buBlip>
              <a:defRPr sz="1400" kern="120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rgbClr val="00427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Sinds 1 juli 2015 nieuwe wet van kracht.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Besluit Beheer Sociale Huursector (BBSH) vervangen door de Woningwet 2015 en Besluit Toegelaten Instellingen Volkshuisvesting (BTIV): de regels voor woningcorporaties.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Concretisering BTIV in Ministeriele Regelingen (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MR’s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MR’s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in drie termijnen ingevoerd:</a:t>
            </a:r>
          </a:p>
          <a:p>
            <a:pPr marL="463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nl-NL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 juli 2015</a:t>
            </a:r>
          </a:p>
          <a:p>
            <a:pPr marL="463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nl-NL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 januari 2016</a:t>
            </a:r>
          </a:p>
          <a:p>
            <a:pPr marL="463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nl-NL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 januari 2017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427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1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Wijzigingen in hoofdlijnen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227399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91440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Relatie met huurders en gemeenten</a:t>
            </a:r>
          </a:p>
          <a:p>
            <a:pPr marL="285750" lvl="0" indent="-285750" defTabSz="91440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Scheiden of splitsen van DAEB en niet-DAEB activiteiten</a:t>
            </a:r>
          </a:p>
          <a:p>
            <a:pPr marL="285750" lvl="0" indent="-285750" defTabSz="91440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Beperking werkterrein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66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66" y="480370"/>
            <a:ext cx="6535571" cy="444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300" y="-19664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Raakt de hele organisatie</a:t>
            </a: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35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Per onderwerp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304773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smtClean="0"/>
              <a:t>	</a:t>
            </a:r>
            <a:r>
              <a:rPr lang="nl-NL" sz="2000" strike="sngStrike" dirty="0" smtClean="0"/>
              <a:t>Stelsel</a:t>
            </a:r>
            <a:r>
              <a:rPr lang="nl-NL" sz="2000" dirty="0"/>
              <a:t>				</a:t>
            </a:r>
            <a:r>
              <a:rPr lang="nl-NL" sz="2000" dirty="0" smtClean="0"/>
              <a:t>	Verslaglegging 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strike="sngStrike" dirty="0"/>
              <a:t>Statuten </a:t>
            </a:r>
            <a:r>
              <a:rPr lang="nl-NL" sz="2000" dirty="0"/>
              <a:t>			</a:t>
            </a:r>
            <a:r>
              <a:rPr lang="nl-NL" sz="2000" dirty="0" smtClean="0"/>
              <a:t>	Gemeenten 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	Intern toezicht 		</a:t>
            </a:r>
            <a:r>
              <a:rPr lang="nl-NL" sz="2000" dirty="0" smtClean="0"/>
              <a:t>	Prestatieafspraken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strike="sngStrike" dirty="0"/>
              <a:t>Bestuur </a:t>
            </a:r>
            <a:r>
              <a:rPr lang="nl-NL" sz="2000" dirty="0"/>
              <a:t>				</a:t>
            </a:r>
            <a:r>
              <a:rPr lang="nl-NL" sz="2000" dirty="0" smtClean="0"/>
              <a:t>	Huurdersverenigingen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	Scheiden en splitsen 		Passend toewijzen</a:t>
            </a:r>
          </a:p>
          <a:p>
            <a:pPr marL="0" indent="0">
              <a:buNone/>
            </a:pPr>
            <a:r>
              <a:rPr lang="nl-NL" sz="2000" dirty="0"/>
              <a:t>	DAEB en niet-DAEB 		</a:t>
            </a:r>
            <a:r>
              <a:rPr lang="nl-NL" sz="2000" strike="sngStrike" dirty="0"/>
              <a:t>Klachten en </a:t>
            </a:r>
            <a:r>
              <a:rPr lang="nl-NL" sz="2000" strike="sngStrike" dirty="0" err="1"/>
              <a:t>treasury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strike="sngStrike" dirty="0"/>
              <a:t>Markttoets</a:t>
            </a:r>
            <a:r>
              <a:rPr lang="nl-NL" sz="2000" dirty="0"/>
              <a:t> 			</a:t>
            </a:r>
            <a:r>
              <a:rPr lang="nl-NL" sz="2000" dirty="0" smtClean="0"/>
              <a:t>	</a:t>
            </a:r>
            <a:r>
              <a:rPr lang="nl-NL" sz="2000" strike="sngStrike" dirty="0" smtClean="0"/>
              <a:t>Overcompensatie</a:t>
            </a:r>
            <a:r>
              <a:rPr lang="nl-NL" sz="2000" strike="sngStrike" dirty="0"/>
              <a:t>	</a:t>
            </a:r>
          </a:p>
          <a:p>
            <a:pPr marL="0" indent="0">
              <a:buNone/>
            </a:pPr>
            <a:r>
              <a:rPr lang="nl-NL" sz="2000" dirty="0"/>
              <a:t>	Leefbaarheid 			</a:t>
            </a:r>
            <a:r>
              <a:rPr lang="nl-NL" sz="2000" dirty="0" smtClean="0"/>
              <a:t>Overige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1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Stadlander: intern toezicht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1417638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Benoeming 4 jaar, één keer </a:t>
            </a:r>
            <a:r>
              <a:rPr lang="nl-NL" sz="2800" dirty="0" smtClean="0"/>
              <a:t>verlengen</a:t>
            </a:r>
            <a:endParaRPr lang="nl-NL" sz="2800" dirty="0"/>
          </a:p>
          <a:p>
            <a:r>
              <a:rPr lang="nl-NL" sz="2800" dirty="0" smtClean="0"/>
              <a:t>Stadlander: </a:t>
            </a:r>
            <a:r>
              <a:rPr lang="nl-NL" sz="2800" dirty="0"/>
              <a:t>Herijken reglementen RvC, audit- en remuneratiecommissie, voordracht leden, </a:t>
            </a:r>
            <a:r>
              <a:rPr lang="nl-NL" sz="2800" dirty="0" err="1"/>
              <a:t>toezichtskader</a:t>
            </a:r>
            <a:r>
              <a:rPr lang="nl-NL" sz="2800" dirty="0"/>
              <a:t>, profielschets</a:t>
            </a:r>
          </a:p>
          <a:p>
            <a:r>
              <a:rPr lang="nl-NL" sz="2800" dirty="0"/>
              <a:t>Gereed voor 1-1-2017</a:t>
            </a:r>
          </a:p>
        </p:txBody>
      </p:sp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16.9 PP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406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latin typeface="Arial" pitchFamily="34" charset="0"/>
                <a:cs typeface="Arial" pitchFamily="34" charset="0"/>
              </a:rPr>
              <a:t>Scheiden en splitsen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847580"/>
            <a:ext cx="8472854" cy="258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Keuze tussen administratieve scheiding / juridische splitsing (met niet-DAEB naar dochter)</a:t>
            </a:r>
          </a:p>
          <a:p>
            <a:r>
              <a:rPr lang="nl-NL" sz="1800" dirty="0"/>
              <a:t>Geen verplichting scheiding/splitsing van vermogen</a:t>
            </a:r>
            <a:br>
              <a:rPr lang="nl-NL" sz="1800" dirty="0"/>
            </a:br>
            <a:r>
              <a:rPr lang="nl-NL" sz="1200" dirty="0"/>
              <a:t>- bij jaaromzet minder dan € 30 miljoen;</a:t>
            </a:r>
            <a:br>
              <a:rPr lang="nl-NL" sz="1200" dirty="0"/>
            </a:br>
            <a:r>
              <a:rPr lang="nl-NL" sz="1200" dirty="0"/>
              <a:t>- bij minder dan 5% niet-DAEB;</a:t>
            </a:r>
            <a:br>
              <a:rPr lang="nl-NL" sz="1200" dirty="0"/>
            </a:br>
            <a:r>
              <a:rPr lang="nl-NL" sz="1200" dirty="0"/>
              <a:t>- bij minder dan 10% van de jaarinvestering in niet-</a:t>
            </a:r>
            <a:r>
              <a:rPr lang="nl-NL" sz="1200" dirty="0" err="1"/>
              <a:t>daeb</a:t>
            </a:r>
            <a:r>
              <a:rPr lang="nl-NL" sz="1200" dirty="0"/>
              <a:t> geïnvesteerd</a:t>
            </a:r>
          </a:p>
          <a:p>
            <a:r>
              <a:rPr lang="nl-NL" sz="1800" dirty="0" err="1" smtClean="0"/>
              <a:t>Scheidings</a:t>
            </a:r>
            <a:r>
              <a:rPr lang="nl-NL" sz="1800" dirty="0" smtClean="0"/>
              <a:t>/splitsingsplan </a:t>
            </a:r>
            <a:r>
              <a:rPr lang="nl-NL" sz="1800" dirty="0"/>
              <a:t>voor 1 jan 2017 indienen bij toezichthouder, met daarin onder meer ‘te liberaliseren’ woningen</a:t>
            </a:r>
          </a:p>
          <a:p>
            <a:r>
              <a:rPr lang="nl-NL" sz="1800" dirty="0"/>
              <a:t>Bij inleveren plan uitgebreide set documentatie verplicht:</a:t>
            </a:r>
          </a:p>
          <a:p>
            <a:pPr lvl="1"/>
            <a:r>
              <a:rPr lang="nl-NL" sz="1200" dirty="0"/>
              <a:t>zienswijze gemeenten en huurders</a:t>
            </a:r>
          </a:p>
          <a:p>
            <a:pPr lvl="1"/>
            <a:r>
              <a:rPr lang="nl-NL" sz="1200" dirty="0"/>
              <a:t>financiële plannen</a:t>
            </a:r>
          </a:p>
          <a:p>
            <a:pPr lvl="1"/>
            <a:r>
              <a:rPr lang="nl-NL" sz="1200" dirty="0"/>
              <a:t>ontwerpstatuten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92" y="2660113"/>
            <a:ext cx="1544809" cy="154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sdocument" ma:contentTypeID="0x010105009FFB1D90A7C42C4BADFA61844FFC8CF100F4A83DFB3FF87B48BE57EA93B0A16598" ma:contentTypeVersion="5" ma:contentTypeDescription="" ma:contentTypeScope="" ma:versionID="bd56ae7ffbf28589d9740feb30ad24a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318866e3-622d-4c60-9b11-a061cf20594b" targetNamespace="http://schemas.microsoft.com/office/2006/metadata/properties" ma:root="true" ma:fieldsID="47c580aed6f6c09cec2e5c088b46a8ac" ns1:_="" ns2:_="" ns3:_="">
    <xsd:import namespace="http://schemas.microsoft.com/sharepoint/v3"/>
    <xsd:import namespace="http://schemas.microsoft.com/sharepoint/v4"/>
    <xsd:import namespace="318866e3-622d-4c60-9b11-a061cf20594b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2:UIVersion" minOccurs="0"/>
                <xsd:element ref="ns3:Bron2" minOccurs="0"/>
                <xsd:element ref="ns3:b176e44010804f679a5e84ca20d0f9a9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Beschrijving" ma:hidden="true" ma:internalName="Comment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UIVersion" ma:index="9" nillable="true" ma:displayName="Interfaceversie" ma:default="4" ma:hidden="true" ma:internalName="UIVers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3"/>
                    <xsd:enumeration value="4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866e3-622d-4c60-9b11-a061cf20594b" elementFormDefault="qualified">
    <xsd:import namespace="http://schemas.microsoft.com/office/2006/documentManagement/types"/>
    <xsd:import namespace="http://schemas.microsoft.com/office/infopath/2007/PartnerControls"/>
    <xsd:element name="Bron2" ma:index="10" nillable="true" ma:displayName="Bron2" ma:hidden="true" ma:internalName="Bron2" ma:readOnly="false">
      <xsd:simpleType>
        <xsd:restriction base="dms:Text">
          <xsd:maxLength value="255"/>
        </xsd:restriction>
      </xsd:simpleType>
    </xsd:element>
    <xsd:element name="b176e44010804f679a5e84ca20d0f9a9" ma:index="11" nillable="true" ma:taxonomy="true" ma:internalName="b176e44010804f679a5e84ca20d0f9a9" ma:taxonomyFieldName="Categorie2" ma:displayName="Categorie" ma:default="" ma:fieldId="{b176e440-1080-4f67-9a5e-84ca20d0f9a9}" ma:sspId="cc3deacb-309d-42fa-83dd-e489c51bdcd1" ma:termSetId="fff70a82-a203-437d-b19e-28419bf017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Catch-all-kolom van taxonomie" ma:hidden="true" ma:list="{612c28fe-0637-4e7e-8764-fea1d582f48b}" ma:internalName="TaxCatchAll" ma:showField="CatchAllData" ma:web="318866e3-622d-4c60-9b11-a061cf2059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hidden="true" ma:list="{612c28fe-0637-4e7e-8764-fea1d582f48b}" ma:internalName="TaxCatchAllLabel" ma:readOnly="true" ma:showField="CatchAllDataLabel" ma:web="318866e3-622d-4c60-9b11-a061cf2059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on2 xmlns="318866e3-622d-4c60-9b11-a061cf20594b" xsi:nil="true"/>
    <UIVersion xmlns="http://schemas.microsoft.com/sharepoint/v4">
      <Value>4</Value>
    </UIVersion>
    <b176e44010804f679a5e84ca20d0f9a9 xmlns="318866e3-622d-4c60-9b11-a061cf2059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presentaties</TermName>
          <TermId xmlns="http://schemas.microsoft.com/office/infopath/2007/PartnerControls">e34efcc8-e257-4359-8158-c3373c03ce8d</TermId>
        </TermInfo>
      </Terms>
    </b176e44010804f679a5e84ca20d0f9a9>
    <Comments xmlns="http://schemas.microsoft.com/sharepoint/v3" xsi:nil="true"/>
    <TaxCatchAll xmlns="318866e3-622d-4c60-9b11-a061cf20594b">
      <Value>13</Value>
    </TaxCatchAll>
  </documentManagement>
</p:properties>
</file>

<file path=customXml/itemProps1.xml><?xml version="1.0" encoding="utf-8"?>
<ds:datastoreItem xmlns:ds="http://schemas.openxmlformats.org/officeDocument/2006/customXml" ds:itemID="{3BF37398-BA6A-4EE9-808A-3B047A1AE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318866e3-622d-4c60-9b11-a061cf205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C3443E-3AC2-429A-88F7-C556891F7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83A89D-D623-47B9-83FE-64BA5465ED4C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318866e3-622d-4c60-9b11-a061cf20594b"/>
    <ds:schemaRef ds:uri="http://schemas.microsoft.com/office/2006/metadata/properties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873</Words>
  <Application>Microsoft Office PowerPoint</Application>
  <PresentationFormat>Diavoorstelling (16:9)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Verdana</vt:lpstr>
      <vt:lpstr>ヒラギノ角ゴ ProN W3</vt:lpstr>
      <vt:lpstr>ヒラギノ角ゴ ProN W6</vt:lpstr>
      <vt:lpstr>Office Theme</vt:lpstr>
      <vt:lpstr>HERZIENE WONINGWET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Jos van de Kerkhof</cp:lastModifiedBy>
  <cp:revision>53</cp:revision>
  <cp:lastPrinted>2015-09-08T09:27:12Z</cp:lastPrinted>
  <dcterms:created xsi:type="dcterms:W3CDTF">2012-10-18T11:20:16Z</dcterms:created>
  <dcterms:modified xsi:type="dcterms:W3CDTF">2016-05-10T08:41:55Z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0x010105009FFB1D90A7C42C4BADFA61844FFC8CF100F4A83DFB3FF87B48BE57EA93B0A16598</vt:lpwstr>
  </property>
  <property fmtid="{D5CDD505-2E9C-101B-9397-08002B2CF9AE}" pid="3" name="Categorie2">
    <vt:lpwstr>13;#presentaties|e34efcc8-e257-4359-8158-c3373c03ce8d</vt:lpwstr>
  </property>
</Properties>
</file>